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9" r:id="rId2"/>
    <p:sldId id="256" r:id="rId3"/>
    <p:sldId id="257" r:id="rId4"/>
    <p:sldId id="258" r:id="rId5"/>
  </p:sldIdLst>
  <p:sldSz cx="6858000" cy="9906000" type="A4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中度样式 3 - 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AF606853-7671-496A-8E4F-DF71F8EC918B}" styleName="深色样式 1 - 强调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7CE84F3-28C3-443E-9E96-99CF82512B78}" styleName="深色样式 1 - 强调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17"/>
    <p:restoredTop sz="94565"/>
  </p:normalViewPr>
  <p:slideViewPr>
    <p:cSldViewPr snapToGrid="0" snapToObjects="1">
      <p:cViewPr>
        <p:scale>
          <a:sx n="177" d="100"/>
          <a:sy n="177" d="100"/>
        </p:scale>
        <p:origin x="1936" y="-3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>
</file>

<file path=ppt/media/image2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6085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8496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066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2054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4675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9740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3666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8246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0872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7357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263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3D5A45-E334-9C44-9E05-169B89F3FF02}" type="datetimeFigureOut">
              <a:rPr kumimoji="1" lang="zh-CN" altLang="en-US" smtClean="0"/>
              <a:t>2020/9/8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6036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exandrovLab/SigProfilerExtractor" TargetMode="External"/><Relationship Id="rId4" Type="http://schemas.openxmlformats.org/officeDocument/2006/relationships/hyperlink" Target="https://github.com/juliangehring/SomaticSignatures" TargetMode="External"/><Relationship Id="rId5" Type="http://schemas.openxmlformats.org/officeDocument/2006/relationships/hyperlink" Target="https://github.com/UMCUGenetics/MutationalPatterns" TargetMode="External"/><Relationship Id="rId6" Type="http://schemas.openxmlformats.org/officeDocument/2006/relationships/hyperlink" Target="https://github.com/raerose01/deconstructSig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ShixiangWang/sigminer.workflow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1000096"/>
              </p:ext>
            </p:extLst>
          </p:nvPr>
        </p:nvGraphicFramePr>
        <p:xfrm>
          <a:off x="53599" y="3613280"/>
          <a:ext cx="6721601" cy="3730355"/>
        </p:xfrm>
        <a:graphic>
          <a:graphicData uri="http://schemas.openxmlformats.org/drawingml/2006/table">
            <a:tbl>
              <a:tblPr firstCol="1" bandRow="1">
                <a:tableStyleId>{D7AC3CCA-C797-4891-BE02-D94E43425B78}</a:tableStyleId>
              </a:tblPr>
              <a:tblGrid>
                <a:gridCol w="1232196"/>
                <a:gridCol w="1021963"/>
                <a:gridCol w="718296"/>
                <a:gridCol w="887649"/>
                <a:gridCol w="875969"/>
                <a:gridCol w="963565"/>
                <a:gridCol w="1021963"/>
              </a:tblGrid>
              <a:tr h="11556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Tool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 err="1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Sigflow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 err="1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SigProfiler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 err="1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SomaticSignatures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 err="1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MutationalPatterns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 err="1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deconstructSigs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rowSpan="5"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Support signature type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SBS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vMerge="1">
                  <a:txBody>
                    <a:bodyPr/>
                    <a:lstStyle/>
                    <a:p>
                      <a:pPr algn="ctr" fontAlgn="b"/>
                      <a:endParaRPr lang="zh-CN" altLang="en-US" sz="400" b="1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3899" marR="3899" marT="389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DBS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b="1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altLang="zh-CN" sz="700" b="1" i="0" u="none" strike="noStrike" dirty="0" smtClean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vMerge="1">
                  <a:txBody>
                    <a:bodyPr/>
                    <a:lstStyle/>
                    <a:p>
                      <a:pPr algn="ctr" fontAlgn="b"/>
                      <a:endParaRPr lang="zh-CN" altLang="en-US" sz="400" b="1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3899" marR="3899" marT="389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INDEL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vMerge="1">
                  <a:txBody>
                    <a:bodyPr/>
                    <a:lstStyle/>
                    <a:p>
                      <a:pPr algn="ctr" fontAlgn="b"/>
                      <a:endParaRPr lang="zh-CN" altLang="en-US" sz="400" b="1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3899" marR="3899" marT="389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CN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vMerge="1">
                  <a:txBody>
                    <a:bodyPr/>
                    <a:lstStyle/>
                    <a:p>
                      <a:pPr algn="ctr" fontAlgn="b"/>
                      <a:endParaRPr lang="zh-CN" altLang="en-US" sz="400" b="1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3899" marR="3899" marT="389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SV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Has CLI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Platform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</a:t>
                      </a:r>
                      <a:endParaRPr lang="en-US" altLang="zh-C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Python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</a:t>
                      </a:r>
                      <a:endParaRPr lang="en-US" altLang="zh-CN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</a:t>
                      </a:r>
                      <a:endParaRPr lang="en-US" altLang="zh-CN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</a:t>
                      </a:r>
                      <a:endParaRPr lang="en-US" altLang="zh-CN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rowSpan="6"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Analysis features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Manual extraction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vMerge="1">
                  <a:txBody>
                    <a:bodyPr/>
                    <a:lstStyle/>
                    <a:p>
                      <a:pPr algn="ctr" fontAlgn="b"/>
                      <a:endParaRPr lang="zh-CN" altLang="en-US" sz="400" b="1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3899" marR="3899" marT="389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Auto extraction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Refit</a:t>
                      </a:r>
                      <a:r>
                        <a:rPr lang="zh-CN" alt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zh-CN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after</a:t>
                      </a:r>
                      <a:r>
                        <a:rPr lang="zh-CN" alt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zh-CN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extraction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224188">
                <a:tc vMerge="1">
                  <a:txBody>
                    <a:bodyPr/>
                    <a:lstStyle/>
                    <a:p>
                      <a:pPr algn="ctr" fontAlgn="b"/>
                      <a:endParaRPr lang="zh-CN" altLang="en-US" sz="400" b="1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3899" marR="3899" marT="389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Reference signature </a:t>
                      </a:r>
                      <a:r>
                        <a:rPr lang="en-US" sz="70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fitting (efficiency)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 (fast)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 (fast)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 (slow)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224188">
                <a:tc vMerge="1">
                  <a:txBody>
                    <a:bodyPr/>
                    <a:lstStyle/>
                    <a:p>
                      <a:pPr algn="ctr" fontAlgn="b"/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Batch signature fitting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b="1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altLang="zh-CN" sz="700" b="1" i="0" u="none" strike="noStrike" dirty="0" smtClean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altLang="zh-CN" sz="700" b="0" i="0" u="none" strike="noStrike" dirty="0" smtClean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altLang="zh-CN" sz="700" b="0" i="0" u="none" strike="noStrike" dirty="0" smtClean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altLang="zh-CN" sz="700" b="0" i="0" u="none" strike="noStrike" dirty="0" smtClean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224188">
                <a:tc vMerge="1">
                  <a:txBody>
                    <a:bodyPr/>
                    <a:lstStyle/>
                    <a:p>
                      <a:pPr algn="ctr" fontAlgn="b"/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Visualization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b="1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altLang="zh-CN" sz="700" b="1" i="0" u="none" strike="noStrike" dirty="0" smtClean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b="1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altLang="zh-CN" sz="700" b="1" i="0" u="none" strike="noStrike" dirty="0" smtClean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b="1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altLang="zh-CN" sz="700" b="1" i="0" u="none" strike="noStrike" dirty="0" smtClean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b="1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altLang="zh-CN" sz="700" b="1" i="0" u="none" strike="noStrike" dirty="0" smtClean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b="1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altLang="zh-CN" sz="700" b="1" i="0" u="none" strike="noStrike" dirty="0" smtClean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11556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Extensible</a:t>
                      </a:r>
                      <a:endParaRPr lang="en-US" sz="700" b="1" i="0" u="none" strike="noStrike">
                        <a:solidFill>
                          <a:srgbClr val="3D3D3D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2241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Core methods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NMF/Bayesian </a:t>
                      </a:r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NMF/QP/NNLS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NMF</a:t>
                      </a:r>
                      <a:r>
                        <a:rPr lang="en-US" altLang="zh-CN" sz="7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/NNLS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NMF/PCA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NMF</a:t>
                      </a:r>
                      <a:r>
                        <a:rPr lang="en-US" altLang="zh-CN" sz="7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/NNLS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NNLS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224188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Signature quantification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Relative exposure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224188">
                <a:tc vMerge="1">
                  <a:txBody>
                    <a:bodyPr/>
                    <a:lstStyle/>
                    <a:p>
                      <a:pPr algn="ctr" fontAlgn="b"/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Absolute exposure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1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Yes</a:t>
                      </a:r>
                      <a:endParaRPr lang="en-US" sz="700" b="0" i="0" u="none" strike="noStrike" dirty="0">
                        <a:solidFill>
                          <a:srgbClr val="FF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2241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Input format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VCF/MAF/CSV/EXCEL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VCF/MAF/CSV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VCF/R</a:t>
                      </a:r>
                      <a:r>
                        <a:rPr lang="zh-CN" altLang="en-US" sz="7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zh-CN" sz="7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matrix/R</a:t>
                      </a:r>
                      <a:r>
                        <a:rPr lang="en-US" sz="700" b="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sz="700" b="0" u="none" strike="noStrike" dirty="0" err="1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Vranges</a:t>
                      </a:r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 object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VCF/R matrix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Custom mutation file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4414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Software URL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sng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  <a:hlinkClick r:id="rId2"/>
                        </a:rPr>
                        <a:t>https://github.com/ShixiangWang/sigminer.workflow</a:t>
                      </a:r>
                      <a:endParaRPr lang="en-US" sz="700" b="0" i="0" u="sng" strike="noStrike" dirty="0">
                        <a:solidFill>
                          <a:srgbClr val="0563C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sng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  <a:hlinkClick r:id="rId3"/>
                        </a:rPr>
                        <a:t>https://github.com/AlexandrovLab/SigProfilerExtractor</a:t>
                      </a:r>
                      <a:endParaRPr lang="en-US" sz="700" b="0" i="0" u="sng" strike="noStrike" dirty="0">
                        <a:solidFill>
                          <a:srgbClr val="0563C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sng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  <a:hlinkClick r:id="rId4"/>
                        </a:rPr>
                        <a:t>https://github.com/juliangehring/SomaticSignatures</a:t>
                      </a:r>
                      <a:endParaRPr lang="en-US" sz="700" b="0" i="0" u="sng" strike="noStrike" dirty="0">
                        <a:solidFill>
                          <a:srgbClr val="0563C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sng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  <a:hlinkClick r:id="rId5"/>
                        </a:rPr>
                        <a:t>https://github.com/UMCUGenetics/MutationalPatterns</a:t>
                      </a:r>
                      <a:endParaRPr lang="en-US" sz="700" b="0" i="0" u="sng" strike="noStrike" dirty="0">
                        <a:solidFill>
                          <a:srgbClr val="0563C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sng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  <a:hlinkClick r:id="rId6"/>
                        </a:rPr>
                        <a:t>https://github.com/raerose01/deconstructSigs</a:t>
                      </a:r>
                      <a:endParaRPr lang="en-US" sz="700" b="0" i="0" u="sng" strike="noStrike" dirty="0">
                        <a:solidFill>
                          <a:srgbClr val="0563C1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ctr"/>
                </a:tc>
              </a:tr>
              <a:tr h="332808">
                <a:tc gridSpan="7"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Abbr.: </a:t>
                      </a:r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SBS for single base substitution; DBS for </a:t>
                      </a:r>
                      <a:r>
                        <a:rPr lang="en-US" sz="70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doublet </a:t>
                      </a:r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base substitution; INDEL for short </a:t>
                      </a:r>
                      <a:r>
                        <a:rPr lang="en-US" sz="70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insertions </a:t>
                      </a:r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and deletions; CN for copy number; SV for structure variation; CLI for command line interface; NMF for non-negative factorization; QP for </a:t>
                      </a:r>
                      <a:r>
                        <a:rPr lang="en-US" sz="70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quadratic </a:t>
                      </a:r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programming; NNLS for </a:t>
                      </a:r>
                      <a:r>
                        <a:rPr lang="en-US" sz="700" u="none" strike="noStrike" dirty="0" smtClean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nonnegative </a:t>
                      </a:r>
                      <a:r>
                        <a:rPr lang="en-US" sz="700" u="none" strike="noStrike" dirty="0">
                          <a:effectLst/>
                          <a:latin typeface="Arial" charset="0"/>
                          <a:ea typeface="Arial" charset="0"/>
                          <a:cs typeface="Arial" charset="0"/>
                        </a:rPr>
                        <a:t>least square; PCA for principal component analysis; VCF for variant call format; MAF for mutation annotation format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6947" marR="6947" marT="6947" marB="0" anchor="b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7106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402424" y="1922106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Figure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1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01799" y="6059766"/>
            <a:ext cx="62504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Fig.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1.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err="1" smtClean="0">
                <a:latin typeface="Arial" charset="0"/>
                <a:ea typeface="Arial" charset="0"/>
                <a:cs typeface="Arial" charset="0"/>
              </a:rPr>
              <a:t>Sigminer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includes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preprocessing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published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methods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i="1" dirty="0" smtClean="0">
                <a:latin typeface="Arial" charset="0"/>
                <a:ea typeface="Arial" charset="0"/>
                <a:cs typeface="Arial" charset="0"/>
              </a:rPr>
              <a:t>de</a:t>
            </a:r>
            <a:r>
              <a:rPr kumimoji="1" lang="zh-CN" altLang="en-US" sz="1000" i="1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i="1" dirty="0" smtClean="0">
                <a:latin typeface="Arial" charset="0"/>
                <a:ea typeface="Arial" charset="0"/>
                <a:cs typeface="Arial" charset="0"/>
              </a:rPr>
              <a:t>novo</a:t>
            </a:r>
            <a:r>
              <a:rPr kumimoji="1" lang="zh-CN" altLang="en-US" sz="1000" i="1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discovery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fitting.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Downstream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analysis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features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copy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number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extraction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described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our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another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paper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not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shown.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605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955" y="3305230"/>
            <a:ext cx="5827363" cy="2334438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402424" y="1922106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Figure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2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93357" y="3403773"/>
            <a:ext cx="4395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SBS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456630" y="3403773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>
                <a:latin typeface="Arial" charset="0"/>
                <a:ea typeface="Arial" charset="0"/>
                <a:cs typeface="Arial" charset="0"/>
              </a:rPr>
              <a:t>D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BS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3357" y="4535228"/>
            <a:ext cx="7312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SBS-TSB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456630" y="4535227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ID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48492" y="4384595"/>
            <a:ext cx="474810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1bp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Deletion</a:t>
            </a:r>
            <a:endParaRPr kumimoji="1" lang="zh-CN" altLang="en-US" sz="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806480" y="4384595"/>
            <a:ext cx="484428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1bp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Insertion</a:t>
            </a:r>
            <a:endParaRPr kumimoji="1" lang="zh-CN" altLang="en-US" sz="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199026" y="4384595"/>
            <a:ext cx="769763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&gt;1bp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Deletion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at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Repeats</a:t>
            </a:r>
            <a:endParaRPr kumimoji="1" lang="zh-CN" altLang="en-US" sz="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919462" y="4384595"/>
            <a:ext cx="779381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&gt;1bp</a:t>
            </a:r>
            <a:r>
              <a:rPr kumimoji="1" lang="zh-CN" altLang="en-US" sz="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Insertion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at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Repeats</a:t>
            </a:r>
            <a:endParaRPr kumimoji="1" lang="zh-CN" altLang="en-US" sz="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592423" y="4384595"/>
            <a:ext cx="774571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" dirty="0" err="1" smtClean="0">
                <a:latin typeface="Arial" charset="0"/>
                <a:ea typeface="Arial" charset="0"/>
                <a:cs typeface="Arial" charset="0"/>
              </a:rPr>
              <a:t>Microhomology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(Deletion)</a:t>
            </a:r>
            <a:endParaRPr kumimoji="1" lang="zh-CN" altLang="en-US" sz="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02955" y="5820271"/>
            <a:ext cx="62504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Fig.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2.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First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5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four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types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of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mutational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catalogued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COSMIC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database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v3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(https://</a:t>
            </a:r>
            <a:r>
              <a:rPr kumimoji="1" lang="en-US" altLang="zh-CN" sz="1000" dirty="0" err="1" smtClean="0">
                <a:latin typeface="Arial" charset="0"/>
                <a:ea typeface="Arial" charset="0"/>
                <a:cs typeface="Arial" charset="0"/>
              </a:rPr>
              <a:t>cancer.sanger.ac.uk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/cosmic/signatures)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visualized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err="1" smtClean="0">
                <a:latin typeface="Arial" charset="0"/>
                <a:ea typeface="Arial" charset="0"/>
                <a:cs typeface="Arial" charset="0"/>
              </a:rPr>
              <a:t>sigminer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the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bottom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left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panel,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transcribed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strand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err="1" smtClean="0">
                <a:latin typeface="Arial" charset="0"/>
                <a:ea typeface="Arial" charset="0"/>
                <a:cs typeface="Arial" charset="0"/>
              </a:rPr>
              <a:t>untranscribed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strand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are</a:t>
            </a:r>
            <a:r>
              <a:rPr kumimoji="1" lang="zh-CN" altLang="en-US" sz="10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labeled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dark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blue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red,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respectively.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Abbr.: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SBS,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single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base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substitution;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DBS,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doublet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base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substitution;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TSB,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transcriptional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strand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bias;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ID: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insertion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deletion.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0120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902" y="1667790"/>
            <a:ext cx="4525505" cy="56540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318448" y="1156996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Figure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3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29428" y="1473949"/>
            <a:ext cx="2696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smtClean="0">
                <a:latin typeface="Arial" charset="0"/>
                <a:ea typeface="Arial" charset="0"/>
                <a:cs typeface="Arial" charset="0"/>
              </a:rPr>
              <a:t>A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29428" y="3251314"/>
            <a:ext cx="2696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>
                <a:latin typeface="Arial" charset="0"/>
                <a:ea typeface="Arial" charset="0"/>
                <a:cs typeface="Arial" charset="0"/>
              </a:rPr>
              <a:t>B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9428" y="5080114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>
                <a:latin typeface="Arial" charset="0"/>
                <a:ea typeface="Arial" charset="0"/>
                <a:cs typeface="Arial" charset="0"/>
              </a:rPr>
              <a:t>C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97240" y="7463312"/>
            <a:ext cx="62504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Fig.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3.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fitting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instability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analyses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SBS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mutations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from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986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TCGA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breast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tumors.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(A)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Relative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from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30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COSMIC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v2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fitting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using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method.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(B)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Comparison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of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instability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between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contributed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(A)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measured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MRSE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between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100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bootstrap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samples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the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original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samples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each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tumor.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(C)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Distribution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of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(left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panel)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reconstruction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error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(right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panel)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100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bootstrap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samples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selected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sample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using</a:t>
            </a:r>
            <a:r>
              <a:rPr kumimoji="1" lang="zh-CN" altLang="en-US" sz="10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QP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methods.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The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triangles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indicate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reconstruction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errors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obtained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from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original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catalogues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of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this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patient.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Abbr.: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LS,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non-negative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least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square;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QP,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quadratic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programming;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MRSE,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mean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root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squared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error.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6627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3371</TotalTime>
  <Words>519</Words>
  <Application>Microsoft Macintosh PowerPoint</Application>
  <PresentationFormat>A4 纸张(210x297 毫米)</PresentationFormat>
  <Paragraphs>142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Calibri</vt:lpstr>
      <vt:lpstr>Calibri Light</vt:lpstr>
      <vt:lpstr>宋体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诗翔</dc:creator>
  <cp:lastModifiedBy>王 诗翔</cp:lastModifiedBy>
  <cp:revision>54</cp:revision>
  <dcterms:created xsi:type="dcterms:W3CDTF">2020-05-27T02:39:55Z</dcterms:created>
  <dcterms:modified xsi:type="dcterms:W3CDTF">2020-09-10T05:48:40Z</dcterms:modified>
</cp:coreProperties>
</file>

<file path=docProps/thumbnail.jpeg>
</file>